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340" r:id="rId2"/>
    <p:sldId id="382" r:id="rId3"/>
    <p:sldId id="381" r:id="rId4"/>
    <p:sldId id="380" r:id="rId5"/>
    <p:sldId id="386" r:id="rId6"/>
    <p:sldId id="376" r:id="rId7"/>
    <p:sldId id="383" r:id="rId8"/>
    <p:sldId id="387" r:id="rId9"/>
    <p:sldId id="377" r:id="rId10"/>
    <p:sldId id="350" r:id="rId11"/>
    <p:sldId id="351" r:id="rId12"/>
    <p:sldId id="345" r:id="rId13"/>
    <p:sldId id="384" r:id="rId14"/>
    <p:sldId id="385" r:id="rId15"/>
    <p:sldId id="341" r:id="rId16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F1CB"/>
    <a:srgbClr val="C6E6A2"/>
    <a:srgbClr val="008080"/>
    <a:srgbClr val="0684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47" autoAdjust="0"/>
    <p:restoredTop sz="77778" autoAdjust="0"/>
  </p:normalViewPr>
  <p:slideViewPr>
    <p:cSldViewPr>
      <p:cViewPr>
        <p:scale>
          <a:sx n="66" d="100"/>
          <a:sy n="66" d="100"/>
        </p:scale>
        <p:origin x="-1320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6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F139B-0F00-4F1E-B0BA-870D3313D731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6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AE626-A611-4EFC-8EEE-5F2C560C59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616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3BA56-E561-482B-908E-B16D5AB57062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6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73DC8-B6CD-4A83-811F-01549BE42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107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897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AR" noProof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41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61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87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228600" marR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31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31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73DC8-B6CD-4A83-811F-01549BE42D5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039B3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184482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ost2015-SDGs_cov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-27384"/>
            <a:ext cx="8640000" cy="180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4436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2800"/>
            </a:lvl1pPr>
            <a:lvl2pPr>
              <a:lnSpc>
                <a:spcPct val="90000"/>
              </a:lnSpc>
              <a:defRPr sz="2400"/>
            </a:lvl2pPr>
            <a:lvl3pPr>
              <a:lnSpc>
                <a:spcPct val="90000"/>
              </a:lnSpc>
              <a:defRPr sz="2400"/>
            </a:lvl3pPr>
            <a:lvl4pPr>
              <a:lnSpc>
                <a:spcPct val="90000"/>
              </a:lnSpc>
              <a:defRPr sz="2000"/>
            </a:lvl4pPr>
            <a:lvl5pPr>
              <a:lnSpc>
                <a:spcPct val="90000"/>
              </a:lnSpc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07058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11642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46895"/>
            <a:ext cx="4038600" cy="460403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2000"/>
            </a:lvl3pPr>
            <a:lvl4pPr>
              <a:lnSpc>
                <a:spcPct val="90000"/>
              </a:lnSpc>
              <a:defRPr sz="1800"/>
            </a:lvl4pPr>
            <a:lvl5pPr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46895"/>
            <a:ext cx="4038600" cy="460403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34294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7107932-821B-4BD4-8ED1-3927D1D88B2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0AD533-6BC4-47D5-A466-166FD63202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6494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75297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54423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2125"/>
            <a:ext cx="3008313" cy="59325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12124"/>
            <a:ext cx="5111750" cy="51437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05384"/>
            <a:ext cx="3008313" cy="45505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4185098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57934"/>
            <a:ext cx="5486400" cy="3538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428837"/>
            <a:ext cx="8229600" cy="4461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6411810"/>
            <a:ext cx="5486400" cy="2960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4302698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606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16832"/>
            <a:ext cx="8229600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4" name="Picture 3" descr="wave_Post2015-SDGs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0"/>
            <a:ext cx="8712000" cy="104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8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684C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90000"/>
        </a:lnSpc>
        <a:spcBef>
          <a:spcPts val="72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90000"/>
        </a:lnSpc>
        <a:spcBef>
          <a:spcPts val="72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90000"/>
        </a:lnSpc>
        <a:spcBef>
          <a:spcPts val="72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90000"/>
        </a:lnSpc>
        <a:spcBef>
          <a:spcPts val="72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90000"/>
        </a:lnSpc>
        <a:spcBef>
          <a:spcPts val="72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guardian.com/fao-partner-zone" TargetMode="External"/><Relationship Id="rId2" Type="http://schemas.openxmlformats.org/officeDocument/2006/relationships/hyperlink" Target="http://www.fao.org/post-2015-mdg/en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76872"/>
            <a:ext cx="7772400" cy="1656184"/>
          </a:xfrm>
        </p:spPr>
        <p:txBody>
          <a:bodyPr/>
          <a:lstStyle/>
          <a:p>
            <a:r>
              <a:rPr lang="en-US" sz="4400" dirty="0" smtClean="0"/>
              <a:t>Post-2015 Agenda </a:t>
            </a:r>
            <a:br>
              <a:rPr lang="en-US" sz="4400" dirty="0" smtClean="0"/>
            </a:br>
            <a:r>
              <a:rPr lang="en-US" sz="4400" dirty="0" smtClean="0"/>
              <a:t>Sustainable Development Goals</a:t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44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6400800" cy="108012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Opportunities for FAO</a:t>
            </a:r>
            <a:endParaRPr lang="en-GB" sz="3600" b="1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54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ICN2 follow up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endParaRPr lang="es-ES_tradnl" dirty="0" smtClean="0"/>
          </a:p>
          <a:p>
            <a:r>
              <a:rPr lang="en-US" dirty="0" smtClean="0"/>
              <a:t>The outcome document/</a:t>
            </a:r>
            <a:r>
              <a:rPr lang="en-US" dirty="0" err="1" smtClean="0"/>
              <a:t>PoA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Advocacy initiatives/movements that can support: ZHC and SUN/REACH (short description of what these initiatives are)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5689435"/>
      </p:ext>
    </p:extLst>
  </p:cSld>
  <p:clrMapOvr>
    <a:masterClrMapping/>
  </p:clrMapOvr>
  <p:transition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Nutrition Opportunity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spcAft>
                <a:spcPts val="1200"/>
              </a:spcAft>
            </a:pPr>
            <a:r>
              <a:rPr lang="en-US" dirty="0" smtClean="0"/>
              <a:t>Overview of Nutrition developments</a:t>
            </a:r>
          </a:p>
          <a:p>
            <a:pPr marL="0" indent="0">
              <a:spcAft>
                <a:spcPts val="1200"/>
              </a:spcAft>
            </a:pPr>
            <a:r>
              <a:rPr lang="en-US" dirty="0" smtClean="0"/>
              <a:t>Global nutrition agenda in the SDGs: 6 goals and 18 targets</a:t>
            </a:r>
          </a:p>
          <a:p>
            <a:pPr marL="0" indent="0">
              <a:spcAft>
                <a:spcPts val="1200"/>
              </a:spcAft>
            </a:pPr>
            <a:r>
              <a:rPr lang="en-US" dirty="0" smtClean="0"/>
              <a:t>Key nutrition challenges relate to governance: Integration across sectors, private sector roles</a:t>
            </a:r>
          </a:p>
          <a:p>
            <a:pPr marL="0" indent="0">
              <a:spcAft>
                <a:spcPts val="1200"/>
              </a:spcAft>
            </a:pPr>
            <a:r>
              <a:rPr lang="en-US" dirty="0" smtClean="0"/>
              <a:t>FAO strategy and supports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25763"/>
      </p:ext>
    </p:extLst>
  </p:cSld>
  <p:clrMapOvr>
    <a:masterClrMapping/>
  </p:clrMapOvr>
  <p:transition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to support country initiatives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847166"/>
          </a:xfrm>
        </p:spPr>
        <p:txBody>
          <a:bodyPr/>
          <a:lstStyle/>
          <a:p>
            <a:r>
              <a:rPr lang="en-US" dirty="0" smtClean="0"/>
              <a:t>Bring HLTF WG work into country teams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…</a:t>
            </a:r>
            <a:endParaRPr lang="en-GB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70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FAO Post-2015 contacts/channels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52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L</a:t>
            </a:r>
            <a:r>
              <a:rPr lang="en-US" dirty="0" smtClean="0"/>
              <a:t>ead: </a:t>
            </a:r>
            <a:r>
              <a:rPr lang="en-US" b="1" dirty="0"/>
              <a:t>Jomo Kwame </a:t>
            </a:r>
            <a:r>
              <a:rPr lang="en-US" b="1" dirty="0" smtClean="0"/>
              <a:t>Sundaram</a:t>
            </a:r>
            <a:endParaRPr lang="en-US" dirty="0"/>
          </a:p>
          <a:p>
            <a:pPr marL="0" lvl="0" indent="0">
              <a:buNone/>
            </a:pPr>
            <a:r>
              <a:rPr lang="en-US" dirty="0"/>
              <a:t> </a:t>
            </a:r>
            <a:r>
              <a:rPr lang="en-US" dirty="0" smtClean="0"/>
              <a:t>     Assistant </a:t>
            </a:r>
            <a:r>
              <a:rPr lang="en-US" dirty="0"/>
              <a:t>Director-General, Coordinator for  </a:t>
            </a:r>
            <a:r>
              <a:rPr lang="en-US" dirty="0" smtClean="0"/>
              <a:t>        	Economic </a:t>
            </a:r>
            <a:r>
              <a:rPr lang="en-US" dirty="0"/>
              <a:t>and Social Development</a:t>
            </a:r>
            <a:endParaRPr lang="en-GB" dirty="0"/>
          </a:p>
          <a:p>
            <a:pPr lvl="0"/>
            <a:r>
              <a:rPr lang="en-US" dirty="0" smtClean="0"/>
              <a:t>Focal </a:t>
            </a:r>
            <a:r>
              <a:rPr lang="en-US" dirty="0"/>
              <a:t>point: </a:t>
            </a:r>
            <a:r>
              <a:rPr lang="en-US" b="1" dirty="0"/>
              <a:t>Boubaker </a:t>
            </a:r>
            <a:r>
              <a:rPr lang="en-US" b="1" dirty="0" smtClean="0"/>
              <a:t>Ben-</a:t>
            </a:r>
            <a:r>
              <a:rPr lang="en-US" b="1" dirty="0" err="1" smtClean="0"/>
              <a:t>Belhassen</a:t>
            </a:r>
            <a:endParaRPr lang="en-US" dirty="0"/>
          </a:p>
          <a:p>
            <a:pPr marL="0" lvl="0" indent="0">
              <a:buNone/>
            </a:pPr>
            <a:r>
              <a:rPr lang="en-US" dirty="0" smtClean="0"/>
              <a:t>	Director</a:t>
            </a:r>
            <a:r>
              <a:rPr lang="en-US" dirty="0"/>
              <a:t>, Trade and Markets Division</a:t>
            </a:r>
            <a:endParaRPr lang="en-GB" dirty="0"/>
          </a:p>
          <a:p>
            <a:pPr marL="1371600" lvl="3" indent="0">
              <a:buNone/>
            </a:pPr>
            <a:r>
              <a:rPr lang="en-US" dirty="0" smtClean="0"/>
              <a:t>		</a:t>
            </a: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0"/>
            <a:r>
              <a:rPr lang="en-US" b="1" dirty="0"/>
              <a:t>W</a:t>
            </a:r>
            <a:r>
              <a:rPr lang="en-US" b="1" dirty="0" smtClean="0"/>
              <a:t>ebsite</a:t>
            </a:r>
            <a:r>
              <a:rPr lang="en-US" dirty="0"/>
              <a:t>: </a:t>
            </a:r>
            <a:r>
              <a:rPr lang="en-US" u="sng" dirty="0" smtClean="0">
                <a:hlinkClick r:id="rId2"/>
              </a:rPr>
              <a:t>http</a:t>
            </a:r>
            <a:r>
              <a:rPr lang="en-US" u="sng" dirty="0">
                <a:hlinkClick r:id="rId2"/>
              </a:rPr>
              <a:t>://www.fao.org/post-2015-mdg/en/</a:t>
            </a:r>
            <a:endParaRPr lang="en-GB" dirty="0"/>
          </a:p>
          <a:p>
            <a:pPr lvl="0"/>
            <a:r>
              <a:rPr lang="en-US" b="1" dirty="0" smtClean="0"/>
              <a:t>E-bulletin</a:t>
            </a:r>
            <a:r>
              <a:rPr lang="en-US" dirty="0" smtClean="0"/>
              <a:t>: sign in!</a:t>
            </a:r>
            <a:endParaRPr lang="en-GB" dirty="0"/>
          </a:p>
          <a:p>
            <a:pPr lvl="0"/>
            <a:r>
              <a:rPr lang="en-US" b="1" dirty="0" smtClean="0"/>
              <a:t>Twitter: </a:t>
            </a:r>
            <a:r>
              <a:rPr lang="en-US" dirty="0"/>
              <a:t>FAOpost2015</a:t>
            </a:r>
            <a:endParaRPr lang="en-GB" dirty="0"/>
          </a:p>
          <a:p>
            <a:pPr lvl="0"/>
            <a:r>
              <a:rPr lang="en-US" b="1" dirty="0"/>
              <a:t>P</a:t>
            </a:r>
            <a:r>
              <a:rPr lang="en-US" b="1" dirty="0" smtClean="0"/>
              <a:t>artner </a:t>
            </a:r>
            <a:r>
              <a:rPr lang="en-US" b="1" dirty="0"/>
              <a:t>zone: </a:t>
            </a:r>
            <a:r>
              <a:rPr lang="en-US" dirty="0"/>
              <a:t>the Guardian: </a:t>
            </a:r>
            <a:r>
              <a:rPr lang="en-US" u="sng" dirty="0">
                <a:hlinkClick r:id="rId3"/>
              </a:rPr>
              <a:t>http://www.theguardian.com/fao-partner-zone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6726268"/>
      </p:ext>
    </p:extLst>
  </p:cSld>
  <p:clrMapOvr>
    <a:masterClrMapping/>
  </p:clrMapOvr>
  <p:transition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Post-2015 materials/reports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Report of the Open Working Group on Sustainable Development Goals  – </a:t>
            </a:r>
            <a:r>
              <a:rPr lang="en-US" b="1" dirty="0"/>
              <a:t>July 2014</a:t>
            </a:r>
            <a:endParaRPr lang="en-GB" dirty="0"/>
          </a:p>
          <a:p>
            <a:pPr lvl="0"/>
            <a:r>
              <a:rPr lang="en-US" dirty="0"/>
              <a:t>Synthesis report of the Secretary-General on the post-2015 sustainable development agenda  –  </a:t>
            </a:r>
            <a:r>
              <a:rPr lang="en-US" b="1" dirty="0"/>
              <a:t>December 2014</a:t>
            </a:r>
            <a:endParaRPr lang="en-GB" dirty="0"/>
          </a:p>
          <a:p>
            <a:pPr lvl="0"/>
            <a:r>
              <a:rPr lang="en-US" dirty="0"/>
              <a:t>Zero Draft of the Outcome Document of the Third Financing for Development </a:t>
            </a:r>
            <a:r>
              <a:rPr lang="en-US" dirty="0" smtClean="0"/>
              <a:t>Conference </a:t>
            </a:r>
            <a:r>
              <a:rPr lang="en-US" dirty="0"/>
              <a:t>– </a:t>
            </a:r>
            <a:r>
              <a:rPr lang="en-US" b="1" dirty="0"/>
              <a:t>March 2015</a:t>
            </a:r>
            <a:endParaRPr lang="en-GB" dirty="0"/>
          </a:p>
          <a:p>
            <a:pPr lvl="0"/>
            <a:r>
              <a:rPr lang="en-US" dirty="0"/>
              <a:t>A review of the Open Working Group Report from the perspective of FAO Member interests – </a:t>
            </a:r>
            <a:r>
              <a:rPr lang="en-US" b="1" dirty="0"/>
              <a:t>August 2014</a:t>
            </a:r>
            <a:r>
              <a:rPr lang="en-US" dirty="0"/>
              <a:t> </a:t>
            </a:r>
            <a:endParaRPr lang="en-GB" dirty="0"/>
          </a:p>
          <a:p>
            <a:pPr lvl="0"/>
            <a:r>
              <a:rPr lang="en-US" dirty="0"/>
              <a:t>Issue papers on FAO's 14 themes – </a:t>
            </a:r>
            <a:r>
              <a:rPr lang="en-US" b="1" dirty="0"/>
              <a:t>March 2014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5547345"/>
      </p:ext>
    </p:extLst>
  </p:cSld>
  <p:clrMapOvr>
    <a:masterClrMapping/>
  </p:clrMapOvr>
  <p:transition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 for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5"/>
            <a:ext cx="8229600" cy="4351223"/>
          </a:xfrm>
        </p:spPr>
        <p:txBody>
          <a:bodyPr/>
          <a:lstStyle/>
          <a:p>
            <a:r>
              <a:rPr lang="en-US" dirty="0" smtClean="0"/>
              <a:t>What is it happening at field level on all this? (SDG/ZHC, SUN, etc?)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What would you need for the all it was presented to become reality at decentralized level, and thus to increase FAO’s visibility and effectiveness?</a:t>
            </a:r>
          </a:p>
        </p:txBody>
      </p:sp>
    </p:spTree>
    <p:extLst>
      <p:ext uri="{BB962C8B-B14F-4D97-AF65-F5344CB8AC3E}">
        <p14:creationId xmlns:p14="http://schemas.microsoft.com/office/powerpoint/2010/main" val="4739852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822151"/>
          </a:xfrm>
        </p:spPr>
        <p:txBody>
          <a:bodyPr/>
          <a:lstStyle/>
          <a:p>
            <a:pPr algn="ctr"/>
            <a:r>
              <a:rPr lang="en-US" sz="5400" dirty="0" smtClean="0"/>
              <a:t>Today we </a:t>
            </a:r>
            <a:r>
              <a:rPr lang="en-US" sz="5400" dirty="0" smtClean="0">
                <a:solidFill>
                  <a:srgbClr val="7030A0"/>
                </a:solidFill>
              </a:rPr>
              <a:t>w</a:t>
            </a:r>
            <a:r>
              <a:rPr lang="en-US" sz="5400" dirty="0" smtClean="0"/>
              <a:t>on’t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i="1" kern="0" dirty="0" smtClean="0">
                <a:solidFill>
                  <a:srgbClr val="7030A0"/>
                </a:solidFill>
              </a:rPr>
              <a:t>R</a:t>
            </a:r>
            <a:r>
              <a:rPr lang="en-US" sz="4000" b="1" i="1" kern="0" dirty="0" smtClean="0"/>
              <a:t>eply </a:t>
            </a:r>
            <a:r>
              <a:rPr lang="en-US" sz="4000" b="1" i="1" kern="0" dirty="0" smtClean="0"/>
              <a:t>to all </a:t>
            </a:r>
            <a:r>
              <a:rPr lang="en-US" sz="4000" b="1" i="1" kern="0" dirty="0" smtClean="0"/>
              <a:t>questions</a:t>
            </a:r>
            <a:r>
              <a:rPr lang="en-US" sz="4000" b="1" i="1" kern="0" spc="100" dirty="0" smtClean="0"/>
              <a:t> </a:t>
            </a:r>
          </a:p>
          <a:p>
            <a:pPr marL="0" indent="0" algn="ctr">
              <a:buNone/>
            </a:pPr>
            <a:endParaRPr lang="en-US" sz="1400" b="1" i="1" kern="0" dirty="0" smtClean="0"/>
          </a:p>
          <a:p>
            <a:pPr marL="0" indent="0" algn="ctr">
              <a:buNone/>
            </a:pPr>
            <a:r>
              <a:rPr lang="en-US" sz="4400" b="1" i="1" kern="0" dirty="0" smtClean="0">
                <a:solidFill>
                  <a:srgbClr val="7030A0"/>
                </a:solidFill>
              </a:rPr>
              <a:t>P</a:t>
            </a:r>
            <a:r>
              <a:rPr lang="en-US" sz="4000" b="1" i="1" kern="0" dirty="0" smtClean="0"/>
              <a:t>resent each and every possible synergy between Post-2015 and relevant processes and </a:t>
            </a:r>
            <a:r>
              <a:rPr lang="en-US" sz="4000" b="1" i="1" kern="0" dirty="0" smtClean="0"/>
              <a:t>initiatives</a:t>
            </a:r>
          </a:p>
          <a:p>
            <a:pPr marL="0" indent="0" algn="ctr">
              <a:buNone/>
            </a:pPr>
            <a:endParaRPr lang="en-US" sz="1400" b="1" i="1" kern="0" dirty="0" smtClean="0"/>
          </a:p>
          <a:p>
            <a:pPr marL="0" indent="0" algn="ctr">
              <a:buNone/>
            </a:pPr>
            <a:r>
              <a:rPr lang="en-US" sz="4400" b="1" i="1" kern="0" dirty="0" smtClean="0">
                <a:solidFill>
                  <a:srgbClr val="7030A0"/>
                </a:solidFill>
              </a:rPr>
              <a:t>P</a:t>
            </a:r>
            <a:r>
              <a:rPr lang="en-US" sz="4000" b="1" i="1" kern="0" dirty="0" smtClean="0"/>
              <a:t>rovide one fit for all recipes on how to implement SDGs and create synergies </a:t>
            </a:r>
          </a:p>
        </p:txBody>
      </p:sp>
    </p:spTree>
    <p:extLst>
      <p:ext uri="{BB962C8B-B14F-4D97-AF65-F5344CB8AC3E}">
        <p14:creationId xmlns:p14="http://schemas.microsoft.com/office/powerpoint/2010/main" val="1192605289"/>
      </p:ext>
    </p:extLst>
  </p:cSld>
  <p:clrMapOvr>
    <a:masterClrMapping/>
  </p:clrMapOvr>
  <p:transition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822151"/>
          </a:xfrm>
        </p:spPr>
        <p:txBody>
          <a:bodyPr/>
          <a:lstStyle/>
          <a:p>
            <a:pPr algn="ctr"/>
            <a:r>
              <a:rPr lang="en-US" sz="5400" dirty="0" smtClean="0"/>
              <a:t>Today </a:t>
            </a:r>
            <a:r>
              <a:rPr lang="en-US" sz="5400" dirty="0">
                <a:solidFill>
                  <a:srgbClr val="7030A0"/>
                </a:solidFill>
              </a:rPr>
              <a:t>we will</a:t>
            </a:r>
            <a:endParaRPr lang="en-US" sz="54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900" b="1" dirty="0" smtClean="0"/>
              <a:t>P</a:t>
            </a:r>
            <a:r>
              <a:rPr lang="en-US" sz="3600" b="1" dirty="0" smtClean="0"/>
              <a:t>rovide general overview on SDGs and their relevance to FAO’s policy work</a:t>
            </a:r>
          </a:p>
          <a:p>
            <a:endParaRPr lang="en-US" sz="3600" b="1" dirty="0" smtClean="0"/>
          </a:p>
          <a:p>
            <a:r>
              <a:rPr lang="en-US" sz="3900" b="1" dirty="0" smtClean="0">
                <a:solidFill>
                  <a:srgbClr val="7030A0"/>
                </a:solidFill>
              </a:rPr>
              <a:t>I</a:t>
            </a:r>
            <a:r>
              <a:rPr lang="en-US" sz="3600" b="1" dirty="0" smtClean="0">
                <a:solidFill>
                  <a:srgbClr val="7030A0"/>
                </a:solidFill>
              </a:rPr>
              <a:t>dentify key linkages of SDGs with already existing initiatives and processes</a:t>
            </a:r>
          </a:p>
          <a:p>
            <a:endParaRPr lang="en-US" sz="3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sz="3900" b="1" dirty="0" smtClean="0"/>
              <a:t>S</a:t>
            </a:r>
            <a:r>
              <a:rPr lang="en-US" sz="3600" b="1" dirty="0" smtClean="0"/>
              <a:t>hare information and ideas on how to maximize use and consistence of processes and initiatives</a:t>
            </a:r>
          </a:p>
          <a:p>
            <a:endParaRPr lang="en-US" sz="3600" b="1" dirty="0" smtClean="0"/>
          </a:p>
          <a:p>
            <a:r>
              <a:rPr lang="en-US" sz="3900" b="1" dirty="0">
                <a:solidFill>
                  <a:srgbClr val="7030A0"/>
                </a:solidFill>
              </a:rPr>
              <a:t>M</a:t>
            </a:r>
            <a:r>
              <a:rPr lang="en-US" sz="3600" b="1" dirty="0">
                <a:solidFill>
                  <a:srgbClr val="7030A0"/>
                </a:solidFill>
              </a:rPr>
              <a:t>ap key resource people to collaborate with</a:t>
            </a:r>
          </a:p>
        </p:txBody>
      </p:sp>
    </p:spTree>
    <p:extLst>
      <p:ext uri="{BB962C8B-B14F-4D97-AF65-F5344CB8AC3E}">
        <p14:creationId xmlns:p14="http://schemas.microsoft.com/office/powerpoint/2010/main" val="1192605289"/>
      </p:ext>
    </p:extLst>
  </p:cSld>
  <p:clrMapOvr>
    <a:masterClrMapping/>
  </p:clrMapOvr>
  <p:transition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/>
              <a:t>SDGs </a:t>
            </a:r>
            <a:r>
              <a:rPr lang="en-US" sz="4800" dirty="0"/>
              <a:t> </a:t>
            </a:r>
            <a:r>
              <a:rPr lang="en-US" sz="4800" dirty="0" smtClean="0"/>
              <a:t>- UN System Reset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457200">
              <a:spcAft>
                <a:spcPts val="1200"/>
              </a:spcAft>
              <a:buFontTx/>
              <a:buChar char="-"/>
            </a:pPr>
            <a:r>
              <a:rPr lang="en-US" dirty="0" smtClean="0"/>
              <a:t>SDGs </a:t>
            </a:r>
            <a:r>
              <a:rPr lang="en-US" dirty="0"/>
              <a:t>are </a:t>
            </a:r>
            <a:r>
              <a:rPr lang="en-US" dirty="0" err="1"/>
              <a:t>intergovernmentally</a:t>
            </a:r>
            <a:r>
              <a:rPr lang="en-US" dirty="0"/>
              <a:t> negotiated, and owned by countries</a:t>
            </a:r>
          </a:p>
          <a:p>
            <a:pPr marL="514350" indent="-457200">
              <a:spcAft>
                <a:spcPts val="1200"/>
              </a:spcAft>
              <a:buFontTx/>
              <a:buChar char="-"/>
            </a:pPr>
            <a:r>
              <a:rPr lang="en-US" dirty="0" smtClean="0"/>
              <a:t>Many </a:t>
            </a:r>
            <a:r>
              <a:rPr lang="en-US" dirty="0"/>
              <a:t>countries will use the SDGs as the main reference to prepare new national SD commitments and plans</a:t>
            </a:r>
          </a:p>
          <a:p>
            <a:pPr marL="514350" indent="-457200">
              <a:spcAft>
                <a:spcPts val="1200"/>
              </a:spcAft>
              <a:buFontTx/>
              <a:buChar char="-"/>
            </a:pPr>
            <a:r>
              <a:rPr lang="en-US" dirty="0" smtClean="0"/>
              <a:t>Countries </a:t>
            </a:r>
            <a:r>
              <a:rPr lang="en-US" dirty="0"/>
              <a:t>will look to international community for coordinated and integrated policy support</a:t>
            </a:r>
          </a:p>
          <a:p>
            <a:pPr marL="514350" indent="-457200">
              <a:spcAft>
                <a:spcPts val="1200"/>
              </a:spcAft>
              <a:buFontTx/>
              <a:buChar char="-"/>
            </a:pPr>
            <a:r>
              <a:rPr lang="en-US" dirty="0" smtClean="0"/>
              <a:t>FAO’s </a:t>
            </a:r>
            <a:r>
              <a:rPr lang="en-US" dirty="0"/>
              <a:t>perspectives are strongly represented</a:t>
            </a:r>
          </a:p>
          <a:p>
            <a:pPr marL="514350" indent="-457200">
              <a:spcAft>
                <a:spcPts val="1200"/>
              </a:spcAft>
              <a:buFontTx/>
              <a:buChar char="-"/>
            </a:pPr>
            <a:r>
              <a:rPr lang="en-US" dirty="0" smtClean="0"/>
              <a:t>Internal </a:t>
            </a:r>
            <a:r>
              <a:rPr lang="en-US" dirty="0" smtClean="0"/>
              <a:t>and external initiatives are already in place to help FAO to play its </a:t>
            </a:r>
            <a:r>
              <a:rPr lang="en-US" dirty="0" smtClean="0"/>
              <a:t>role</a:t>
            </a:r>
          </a:p>
          <a:p>
            <a:pPr marL="514350" indent="-457200">
              <a:spcAft>
                <a:spcPts val="1200"/>
              </a:spcAft>
              <a:buFontTx/>
              <a:buChar char="-"/>
            </a:pPr>
            <a:r>
              <a:rPr lang="en-US" dirty="0" smtClean="0"/>
              <a:t>UN System gets ready for immediate implementation after </a:t>
            </a:r>
            <a:r>
              <a:rPr lang="en-US" sz="3000" b="1" dirty="0" smtClean="0">
                <a:solidFill>
                  <a:srgbClr val="7030A0"/>
                </a:solidFill>
              </a:rPr>
              <a:t>Post-2015 Summit in September </a:t>
            </a:r>
            <a:endParaRPr lang="en-US" sz="3000" b="1" dirty="0" smtClean="0">
              <a:solidFill>
                <a:srgbClr val="7030A0"/>
              </a:solidFill>
            </a:endParaRPr>
          </a:p>
          <a:p>
            <a:pPr marL="57150" indent="0">
              <a:spcAft>
                <a:spcPts val="1200"/>
              </a:spcAft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/>
              <a:t>SDGs – What’s new</a:t>
            </a:r>
            <a:endParaRPr lang="en-GB" sz="4800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4120778"/>
              </p:ext>
            </p:extLst>
          </p:nvPr>
        </p:nvGraphicFramePr>
        <p:xfrm>
          <a:off x="539552" y="2204864"/>
          <a:ext cx="8229600" cy="432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4485184"/>
              </a:tblGrid>
              <a:tr h="706701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accent2"/>
                          </a:solidFill>
                        </a:rPr>
                        <a:t>MDGs</a:t>
                      </a:r>
                      <a:endParaRPr lang="en-GB" sz="36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kern="1200" dirty="0" smtClean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SDGs</a:t>
                      </a:r>
                      <a:endParaRPr lang="en-GB" sz="3600" b="1" kern="1200" dirty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9459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Mainly for </a:t>
                      </a:r>
                      <a:r>
                        <a:rPr lang="en-US" sz="2000" b="1" baseline="0" dirty="0" smtClean="0"/>
                        <a:t>Developing Countries</a:t>
                      </a:r>
                      <a:endParaRPr lang="en-GB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UNIVERSAL</a:t>
                      </a:r>
                      <a:r>
                        <a:rPr lang="en-US" sz="2000" dirty="0" smtClean="0"/>
                        <a:t> – Common but differentiated</a:t>
                      </a:r>
                      <a:r>
                        <a:rPr lang="en-US" sz="2000" baseline="0" dirty="0" smtClean="0"/>
                        <a:t> responsibilities</a:t>
                      </a:r>
                      <a:endParaRPr lang="en-GB" sz="2000" dirty="0"/>
                    </a:p>
                  </a:txBody>
                  <a:tcPr/>
                </a:tc>
              </a:tr>
              <a:tr h="79502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8 </a:t>
                      </a:r>
                      <a:r>
                        <a:rPr lang="en-US" sz="2000" b="1" dirty="0" err="1" smtClean="0"/>
                        <a:t>siloed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/>
                        <a:t>goals </a:t>
                      </a:r>
                      <a:r>
                        <a:rPr lang="en-US" sz="2000" dirty="0" smtClean="0"/>
                        <a:t>for development</a:t>
                      </a:r>
                      <a:endParaRPr lang="en-GB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17 </a:t>
                      </a:r>
                      <a:r>
                        <a:rPr lang="en-US" sz="2000" dirty="0" smtClean="0"/>
                        <a:t>goals </a:t>
                      </a:r>
                      <a:r>
                        <a:rPr lang="en-US" sz="2000" b="1" dirty="0" smtClean="0"/>
                        <a:t>integrating 3 dimensions </a:t>
                      </a:r>
                      <a:r>
                        <a:rPr lang="en-US" sz="2000" dirty="0" smtClean="0"/>
                        <a:t>of sustainable development</a:t>
                      </a:r>
                      <a:endParaRPr lang="en-GB" sz="2000" dirty="0"/>
                    </a:p>
                  </a:txBody>
                  <a:tcPr/>
                </a:tc>
              </a:tr>
              <a:tr h="10120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Launched by the UN </a:t>
                      </a:r>
                      <a:r>
                        <a:rPr lang="en-US" sz="2000" b="1" dirty="0" smtClean="0"/>
                        <a:t>secretariat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Negotiated by </a:t>
                      </a:r>
                      <a:r>
                        <a:rPr lang="en-US" sz="2000" dirty="0" smtClean="0"/>
                        <a:t>MS /</a:t>
                      </a:r>
                      <a:r>
                        <a:rPr lang="en-US" sz="2000" b="1" dirty="0" smtClean="0"/>
                        <a:t>country ownership</a:t>
                      </a:r>
                      <a:endParaRPr lang="en-GB" sz="2000" b="1" dirty="0"/>
                    </a:p>
                  </a:txBody>
                  <a:tcPr/>
                </a:tc>
              </a:tr>
              <a:tr h="10120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Funding,</a:t>
                      </a:r>
                      <a:r>
                        <a:rPr lang="en-US" sz="2000" baseline="0" dirty="0" smtClean="0"/>
                        <a:t> monitoring, and other </a:t>
                      </a:r>
                      <a:r>
                        <a:rPr lang="en-US" sz="2000" baseline="0" dirty="0" err="1" smtClean="0"/>
                        <a:t>MoI</a:t>
                      </a:r>
                      <a:r>
                        <a:rPr lang="en-US" sz="2000" baseline="0" dirty="0" smtClean="0"/>
                        <a:t> established later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Architecture, financial</a:t>
                      </a:r>
                      <a:r>
                        <a:rPr lang="en-US" sz="2000" baseline="0" dirty="0" smtClean="0"/>
                        <a:t> and non financial </a:t>
                      </a:r>
                      <a:r>
                        <a:rPr lang="en-US" sz="2000" baseline="0" dirty="0" err="1" smtClean="0"/>
                        <a:t>MoI</a:t>
                      </a:r>
                      <a:r>
                        <a:rPr lang="en-US" sz="2000" baseline="0" dirty="0" smtClean="0"/>
                        <a:t> in the Post-2015 Summit package</a:t>
                      </a:r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48643"/>
      </p:ext>
    </p:extLst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SDGs a new integrated framework for Sustainable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en-GB" dirty="0"/>
              <a:t>Goal 2 is very much inspired by the </a:t>
            </a:r>
            <a:r>
              <a:rPr lang="en-GB" dirty="0" smtClean="0"/>
              <a:t>Zero </a:t>
            </a:r>
            <a:r>
              <a:rPr lang="en-GB" dirty="0"/>
              <a:t>Hunger Challenge </a:t>
            </a:r>
            <a:endParaRPr lang="en-GB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en-US" dirty="0" smtClean="0"/>
              <a:t>The </a:t>
            </a:r>
            <a:r>
              <a:rPr lang="en-US" dirty="0" smtClean="0"/>
              <a:t>targets address:</a:t>
            </a:r>
            <a:endParaRPr lang="en-GB" dirty="0"/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i="1" dirty="0" smtClean="0"/>
              <a:t>Food </a:t>
            </a:r>
            <a:r>
              <a:rPr lang="en-GB" b="1" i="1" dirty="0" smtClean="0"/>
              <a:t>security </a:t>
            </a:r>
            <a:r>
              <a:rPr lang="en-GB" dirty="0" smtClean="0"/>
              <a:t>– Access to food</a:t>
            </a:r>
            <a:endParaRPr lang="en-GB" dirty="0" smtClean="0"/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i="1" dirty="0" smtClean="0"/>
              <a:t>Malnutrition</a:t>
            </a:r>
            <a:r>
              <a:rPr lang="en-GB" dirty="0" smtClean="0"/>
              <a:t> – In all dimensions</a:t>
            </a:r>
            <a:endParaRPr lang="en-GB" dirty="0" smtClean="0"/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i="1" dirty="0" smtClean="0"/>
              <a:t>Smallholder</a:t>
            </a:r>
            <a:r>
              <a:rPr lang="en-GB" dirty="0" smtClean="0"/>
              <a:t> </a:t>
            </a:r>
            <a:r>
              <a:rPr lang="en-GB" dirty="0"/>
              <a:t>productivity and </a:t>
            </a:r>
            <a:r>
              <a:rPr lang="en-GB" dirty="0" smtClean="0"/>
              <a:t>incomes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i="1" dirty="0" smtClean="0"/>
              <a:t>Sustainable </a:t>
            </a:r>
            <a:r>
              <a:rPr lang="en-GB" b="1" i="1" dirty="0"/>
              <a:t>and resilient </a:t>
            </a:r>
            <a:r>
              <a:rPr lang="en-GB" dirty="0"/>
              <a:t>agricultural </a:t>
            </a:r>
            <a:r>
              <a:rPr lang="en-GB" dirty="0" smtClean="0"/>
              <a:t>production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Agricultural </a:t>
            </a:r>
            <a:r>
              <a:rPr lang="en-GB" b="1" dirty="0" smtClean="0"/>
              <a:t>biodiversity</a:t>
            </a:r>
            <a:endParaRPr lang="en-GB" b="1" dirty="0"/>
          </a:p>
          <a:p>
            <a:endParaRPr lang="en-US" dirty="0"/>
          </a:p>
        </p:txBody>
      </p:sp>
    </p:spTree>
  </p:cSld>
  <p:clrMapOvr>
    <a:masterClrMapping/>
  </p:clrMapOvr>
  <p:transition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SDGs a new integrated framework for Sustainable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Complementary targets under other Goals (1, 6, 7, 12, 13, 14, 15) address: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Food losses and waste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Equal access to land and natural resources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Rural-urban linkages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Resilience and adaptation to climate change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Sustainable use and management of water; energy; marine resources; ecosystems; forests; mountains; land/soils, genetic resources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825061"/>
      </p:ext>
    </p:extLst>
  </p:cSld>
  <p:clrMapOvr>
    <a:masterClrMapping/>
  </p:clrMapOvr>
  <p:transition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Means of Implementation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Complementary targets under other Goals (1, 6, 7, 12, 13, 14, 15) address: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Food losses and waste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Equal access to land and natural resources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Rural-urban linkages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Resilience and adaptation to climate change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Sustainable use and management of water; energy; marine resources; ecosystems; forests; mountains; land/soils, genetic resources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197543"/>
      </p:ext>
    </p:extLst>
  </p:cSld>
  <p:clrMapOvr>
    <a:masterClrMapping/>
  </p:clrMapOvr>
  <p:transition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Initiatives 1 – The HLTF and the ZHC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4464496"/>
          </a:xfrm>
        </p:spPr>
        <p:txBody>
          <a:bodyPr>
            <a:normAutofit/>
          </a:bodyPr>
          <a:lstStyle/>
          <a:p>
            <a:r>
              <a:rPr lang="en-US" dirty="0" smtClean="0"/>
              <a:t>What is the HLTF?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FAO contributes to it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HLTF work on ZHC and its relevance to the implementation of SDG2 and beyond</a:t>
            </a:r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randomBar dir="vert"/>
  </p:transition>
</p:sld>
</file>

<file path=ppt/theme/theme1.xml><?xml version="1.0" encoding="utf-8"?>
<a:theme xmlns:a="http://schemas.openxmlformats.org/drawingml/2006/main" name="Presentation Farming First event 20 February 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Farming First event 20 February 2015</Template>
  <TotalTime>2612</TotalTime>
  <Words>658</Words>
  <Application>Microsoft Office PowerPoint</Application>
  <PresentationFormat>On-screen Show (4:3)</PresentationFormat>
  <Paragraphs>124</Paragraphs>
  <Slides>15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Presentation Farming First event 20 February 2015</vt:lpstr>
      <vt:lpstr>Post-2015 Agenda  Sustainable Development Goals   </vt:lpstr>
      <vt:lpstr>Today we won’t</vt:lpstr>
      <vt:lpstr>Today we will</vt:lpstr>
      <vt:lpstr>SDGs  - UN System Reset</vt:lpstr>
      <vt:lpstr>SDGs – What’s new</vt:lpstr>
      <vt:lpstr>SDGs a new integrated framework for Sustainable Development</vt:lpstr>
      <vt:lpstr>SDGs a new integrated framework for Sustainable Development</vt:lpstr>
      <vt:lpstr>Means of Implementation</vt:lpstr>
      <vt:lpstr>Initiatives 1 – The HLTF and the ZHC</vt:lpstr>
      <vt:lpstr>ICN2 follow up  </vt:lpstr>
      <vt:lpstr>The Nutrition Opportunity</vt:lpstr>
      <vt:lpstr>How to support country initiatives</vt:lpstr>
      <vt:lpstr>FAO Post-2015 contacts/channels</vt:lpstr>
      <vt:lpstr>Post-2015 materials/reports </vt:lpstr>
      <vt:lpstr>Questions for discussion</vt:lpstr>
    </vt:vector>
  </TitlesOfParts>
  <Company>FAO of the 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Farming First:   Sustainable Agriculture, Food Security, Nutrition and the SDGs</dc:title>
  <dc:creator>DorianKalamvrezos Navarro (EST)</dc:creator>
  <cp:lastModifiedBy>Anna Rappazzo (EST)</cp:lastModifiedBy>
  <cp:revision>121</cp:revision>
  <cp:lastPrinted>2014-05-23T13:45:07Z</cp:lastPrinted>
  <dcterms:created xsi:type="dcterms:W3CDTF">2015-03-11T16:47:41Z</dcterms:created>
  <dcterms:modified xsi:type="dcterms:W3CDTF">2015-04-27T09:39:43Z</dcterms:modified>
</cp:coreProperties>
</file>